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70" r:id="rId8"/>
    <p:sldId id="271" r:id="rId9"/>
    <p:sldId id="260" r:id="rId10"/>
    <p:sldId id="262" r:id="rId11"/>
    <p:sldId id="261" r:id="rId12"/>
    <p:sldId id="272" r:id="rId13"/>
    <p:sldId id="263" r:id="rId14"/>
    <p:sldId id="264" r:id="rId15"/>
    <p:sldId id="26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>
        <p:scale>
          <a:sx n="78" d="100"/>
          <a:sy n="78" d="100"/>
        </p:scale>
        <p:origin x="5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4E501-AB86-4605-9638-8AD2435A58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6600" dirty="0"/>
              <a:t>โครงการพัฒนามาตรฐานการตรวจประเมินอายุเด็กในประเทศไทย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E4174-69F7-43AB-BEC0-B7D68DCDF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3000" b="1" dirty="0"/>
              <a:t>ศรัณยา ทระเทพ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41589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5908-2593-4CC2-A2E2-677715204E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th-TH" dirty="0"/>
              <a:t>ปัญหา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DAE17-2C84-4171-A83B-2DFEE052B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203634"/>
          </a:xfrm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th-TH" sz="3200" dirty="0"/>
              <a:t>ได้รับรังสีโดยไม่จำเป็น</a:t>
            </a:r>
          </a:p>
          <a:p>
            <a:r>
              <a:rPr lang="th-TH" sz="3200" dirty="0"/>
              <a:t>การละเมิดความเป็นส่วนตัว</a:t>
            </a:r>
          </a:p>
          <a:p>
            <a:r>
              <a:rPr lang="th-TH" sz="3200" dirty="0"/>
              <a:t>ผลกระทบด้านจิตใจ</a:t>
            </a:r>
          </a:p>
          <a:p>
            <a:r>
              <a:rPr lang="th-TH" sz="3200" dirty="0"/>
              <a:t>ช่วงอายุกว้าง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71993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B306-1228-437F-99BF-AEDFA6BE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h-TH" sz="5400" dirty="0"/>
              <a:t>ปัญหา</a:t>
            </a:r>
            <a:r>
              <a:rPr lang="en-US" sz="5400" dirty="0"/>
              <a:t> G &amp; P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463C2-A44F-45B6-BC37-23FA33934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104074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th-TH" sz="2800" b="1" dirty="0"/>
              <a:t>ช่วงอายุกว้างมาก</a:t>
            </a:r>
          </a:p>
          <a:p>
            <a:r>
              <a:rPr lang="th-TH" sz="2800" b="1" dirty="0"/>
              <a:t>ได้รับรังสี </a:t>
            </a:r>
          </a:p>
          <a:p>
            <a:r>
              <a:rPr lang="th-TH" sz="2800" b="1" dirty="0"/>
              <a:t>รายงานผลไม่ตรงกัน</a:t>
            </a:r>
          </a:p>
          <a:p>
            <a:r>
              <a:rPr lang="th-TH" sz="2800" b="1" dirty="0"/>
              <a:t>ไม่มี </a:t>
            </a:r>
            <a:r>
              <a:rPr lang="en-GB" sz="2800" b="1" dirty="0"/>
              <a:t>atlas </a:t>
            </a:r>
            <a:endParaRPr lang="en-US" sz="2800" b="1" dirty="0"/>
          </a:p>
          <a:p>
            <a:r>
              <a:rPr lang="th-TH" sz="2800" b="1" dirty="0"/>
              <a:t>ข้อมูล ของเด็ก </a:t>
            </a:r>
            <a:r>
              <a:rPr lang="en-GB" sz="2800" b="1" dirty="0"/>
              <a:t>American </a:t>
            </a:r>
            <a:r>
              <a:rPr lang="en-US" sz="2800" b="1" dirty="0"/>
              <a:t> 1957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8044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888D9-01AE-4F85-A479-F036DB7A06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Age Assessment: A Technical Note </a:t>
            </a:r>
            <a:r>
              <a:rPr lang="en-GB" sz="4400" dirty="0"/>
              <a:t>United Nations Children's Fund (UNICEF)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EE5EA-58FB-43B9-ACD7-A26385622CD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endParaRPr lang="en-GB" sz="2400" b="1" dirty="0"/>
          </a:p>
          <a:p>
            <a:r>
              <a:rPr lang="en-GB" sz="2400" b="1" dirty="0"/>
              <a:t>Standard 1. Individuals should only be requested to undergo an age assessment when it is considered to be in the best interests of the child </a:t>
            </a:r>
          </a:p>
          <a:p>
            <a:endParaRPr lang="en-GB" sz="2400" b="1" dirty="0"/>
          </a:p>
          <a:p>
            <a:r>
              <a:rPr lang="en-GB" sz="2400" b="1" dirty="0"/>
              <a:t>Standard 2. Age assessments should only be initiated if serious doubt about the child’s age exist and as a measure of last resort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21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3C64-9DC0-45FA-997A-8D7B7693E8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th-TH" b="1" dirty="0"/>
              <a:t>วัตถุประสงค์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2D754-4816-45A4-836F-E57AEC59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01333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th-TH" sz="3200" b="1" dirty="0"/>
              <a:t>แนวทางดำเนินการเพื่อประเมินอายุเด็กทางคดี</a:t>
            </a:r>
            <a:r>
              <a:rPr lang="en-GB" sz="3200" b="1" dirty="0"/>
              <a:t> </a:t>
            </a:r>
          </a:p>
          <a:p>
            <a:r>
              <a:rPr lang="th-TH" sz="3200" b="1" dirty="0"/>
              <a:t>เพื่อศึกษาเปรียบเทียบกระดูกอายุเด็กไทยที่กำหนดโดยวิธีการกำหนดอายุกระดูกตามวืธีการตรวจแบบ </a:t>
            </a:r>
            <a:r>
              <a:rPr lang="en-GB" sz="3200" b="1" dirty="0" err="1"/>
              <a:t>Greurich</a:t>
            </a:r>
            <a:r>
              <a:rPr lang="en-GB" sz="3200" b="1" dirty="0"/>
              <a:t> and Pyle </a:t>
            </a:r>
            <a:r>
              <a:rPr lang="th-TH" sz="3200" b="1" dirty="0"/>
              <a:t>เทียบกับอายุจริง</a:t>
            </a:r>
            <a:endParaRPr lang="en-GB" sz="3200" b="1" dirty="0"/>
          </a:p>
          <a:p>
            <a:r>
              <a:rPr lang="th-TH" sz="3200" b="1" dirty="0"/>
              <a:t>รวบรวมสถิติอายุกระดูกทางรังสีวิทยาที่ได้ เพื่อจัดทำมาตรฐานทางสถิติที่เป็นข้อมูลของเด็กไทยเพื่อให้มีความแม่นยำเพียงพอต่อการใช้รายงานอายุเด็กทั้งทางคดี และเพื่อการวินิจฉัย</a:t>
            </a:r>
            <a:endParaRPr lang="en-GB" sz="3200" b="1" dirty="0"/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72844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9FF9-FF43-4127-B0A0-30DA01FC8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782" y="1184044"/>
            <a:ext cx="9872262" cy="879849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th-TH" b="1" dirty="0"/>
              <a:t>การวางแผนวิจัย</a:t>
            </a:r>
            <a:endParaRPr lang="en-GB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FA4C86-0AC7-4C62-9AA0-C81AB5044EAA}"/>
              </a:ext>
            </a:extLst>
          </p:cNvPr>
          <p:cNvSpPr/>
          <p:nvPr/>
        </p:nvSpPr>
        <p:spPr>
          <a:xfrm>
            <a:off x="1365782" y="2397948"/>
            <a:ext cx="9872262" cy="20621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/>
              <a:t>ทบทวนแนวทางการกำหนดอายุเด็กทางคดี เพื่อเสนอแนวทางดำเนินการประเมินอายุเด็ก</a:t>
            </a:r>
          </a:p>
          <a:p>
            <a:pPr lvl="1"/>
            <a:r>
              <a:rPr lang="th-TH" sz="3200" b="1" dirty="0"/>
              <a:t>ทบทวนวรรณกรรม </a:t>
            </a:r>
          </a:p>
          <a:p>
            <a:pPr lvl="1"/>
            <a:r>
              <a:rPr lang="th-TH" sz="3200" b="1" dirty="0"/>
              <a:t>ปรึกษาผู้เชี่ยวชาญ</a:t>
            </a:r>
            <a:endParaRPr lang="en-GB" sz="3200" b="1" dirty="0"/>
          </a:p>
          <a:p>
            <a:pPr lvl="1"/>
            <a:r>
              <a:rPr lang="th-TH" sz="3200" b="1" dirty="0"/>
              <a:t>การประชุมเชิงปฏิบัติการ</a:t>
            </a:r>
          </a:p>
        </p:txBody>
      </p:sp>
    </p:spTree>
    <p:extLst>
      <p:ext uri="{BB962C8B-B14F-4D97-AF65-F5344CB8AC3E}">
        <p14:creationId xmlns:p14="http://schemas.microsoft.com/office/powerpoint/2010/main" val="3489683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BED4B5-C37D-46E3-9BC0-DA0F02290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18D0EE-25D0-4E8B-B4C0-4B355418A649}"/>
              </a:ext>
            </a:extLst>
          </p:cNvPr>
          <p:cNvSpPr txBox="1">
            <a:spLocks/>
          </p:cNvSpPr>
          <p:nvPr/>
        </p:nvSpPr>
        <p:spPr>
          <a:xfrm>
            <a:off x="1066800" y="1712232"/>
            <a:ext cx="9872262" cy="4576886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th-TH" dirty="0"/>
          </a:p>
          <a:p>
            <a:pPr marL="274320" lvl="1" indent="0">
              <a:buNone/>
            </a:pPr>
            <a:r>
              <a:rPr lang="th-TH" sz="3000" b="1" dirty="0"/>
              <a:t>จัดทำข้อมูลมาตรฐานการประเมินอายุเด็กทางรังสีวิทยา</a:t>
            </a:r>
          </a:p>
          <a:p>
            <a:pPr lvl="1"/>
            <a:r>
              <a:rPr lang="th-TH" sz="2600" b="1" dirty="0"/>
              <a:t>ศึกษาย้อนหลังภาพเอกซ์เรย์ มือซ้ายท่า </a:t>
            </a:r>
            <a:r>
              <a:rPr lang="en-GB" sz="2600" b="1" dirty="0"/>
              <a:t>AP </a:t>
            </a:r>
            <a:r>
              <a:rPr lang="th-TH" sz="2600" b="1" dirty="0"/>
              <a:t>ในโรงพยาบาลสังกัดกระทรวงสาธารณสุข จากข้อบ่งชี้ใดๆ ช่วงอายุตั้งแต่แรกเกิดจนถึง </a:t>
            </a:r>
            <a:r>
              <a:rPr lang="en-GB" sz="2600" b="1" dirty="0"/>
              <a:t>24 </a:t>
            </a:r>
            <a:r>
              <a:rPr lang="th-TH" sz="2600" b="1" dirty="0"/>
              <a:t>ปี ทั้งเพศหญิงและเพศชาย </a:t>
            </a:r>
          </a:p>
          <a:p>
            <a:pPr lvl="1"/>
            <a:r>
              <a:rPr lang="th-TH" sz="2600" b="1" dirty="0"/>
              <a:t>ภาพเอกซ์เรย์ข้อมือซ้ายท่า </a:t>
            </a:r>
            <a:r>
              <a:rPr lang="en-GB" sz="2600" b="1" dirty="0"/>
              <a:t>AP </a:t>
            </a:r>
            <a:r>
              <a:rPr lang="th-TH" sz="2600" b="1" dirty="0"/>
              <a:t>โดยภาพรังสีที่ได้มีคุณภาพดีเพียงพอที่จะใช้ประเมิน อายุกระดูกทางรังสีวิทยา โดยจะมีการสุ่มเลือกตามกลุ่มอายุแต่ละช่วงในจำนวนใกล้เคียงกัน</a:t>
            </a:r>
            <a:endParaRPr lang="en-GB" sz="2600" b="1" dirty="0"/>
          </a:p>
          <a:p>
            <a:pPr lvl="1"/>
            <a:r>
              <a:rPr lang="th-TH" sz="2600" b="1" dirty="0"/>
              <a:t>รายงานผลอายุกระดูกจากภาพรังสีข้อมือ โดย </a:t>
            </a:r>
            <a:r>
              <a:rPr lang="en-GB" sz="2600" b="1" dirty="0" err="1"/>
              <a:t>Greurich</a:t>
            </a:r>
            <a:r>
              <a:rPr lang="en-GB" sz="2600" b="1" dirty="0"/>
              <a:t> and Pyle method </a:t>
            </a:r>
            <a:r>
              <a:rPr lang="th-TH" sz="2600" b="1" dirty="0"/>
              <a:t>ภาพรังสีแต่ละภาพ รายงานโดยรังสีแพทย์ </a:t>
            </a:r>
            <a:r>
              <a:rPr lang="en-GB" sz="2600" b="1" dirty="0"/>
              <a:t>3</a:t>
            </a:r>
            <a:r>
              <a:rPr lang="th-TH" sz="2600" b="1" dirty="0"/>
              <a:t> ท่าน</a:t>
            </a:r>
          </a:p>
          <a:p>
            <a:pPr lvl="1"/>
            <a:r>
              <a:rPr lang="th-TH" sz="2600" b="1" dirty="0"/>
              <a:t>รวบรวมข้อมูลเพื่อวิเคราะห์อายุจริงเทียบกับ </a:t>
            </a:r>
            <a:r>
              <a:rPr lang="en-US" sz="2600" b="1" dirty="0"/>
              <a:t>Radiographic atlas of skeletal development of the hand and wrist by William Walter </a:t>
            </a:r>
            <a:r>
              <a:rPr lang="en-US" sz="2600" b="1" dirty="0" err="1"/>
              <a:t>Greulich</a:t>
            </a:r>
            <a:r>
              <a:rPr lang="en-US" sz="2600" b="1" dirty="0"/>
              <a:t> and S. </a:t>
            </a:r>
            <a:r>
              <a:rPr lang="en-US" sz="2600" b="1" dirty="0" err="1"/>
              <a:t>Idell</a:t>
            </a:r>
            <a:r>
              <a:rPr lang="en-US" sz="2600" b="1" dirty="0"/>
              <a:t> Pyle</a:t>
            </a:r>
            <a:endParaRPr lang="th-TH" sz="2600" b="1" dirty="0"/>
          </a:p>
          <a:p>
            <a:pPr lvl="1"/>
            <a:r>
              <a:rPr lang="th-TH" sz="2600" b="1" dirty="0"/>
              <a:t>กำหนดมาตรฐาน อายุกระดูกเด็กไทย</a:t>
            </a:r>
            <a:endParaRPr lang="en-GB" sz="2600" b="1" dirty="0"/>
          </a:p>
          <a:p>
            <a:pPr lvl="1"/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3642699-F3E1-4DDB-953A-4C53DB0C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A1A177-E299-4814-872D-D4896B790E56}"/>
              </a:ext>
            </a:extLst>
          </p:cNvPr>
          <p:cNvSpPr txBox="1">
            <a:spLocks/>
          </p:cNvSpPr>
          <p:nvPr/>
        </p:nvSpPr>
        <p:spPr>
          <a:xfrm>
            <a:off x="1066800" y="642594"/>
            <a:ext cx="9872262" cy="87984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h-TH" b="1" dirty="0"/>
              <a:t>การวางแผนวิจัย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11346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697A-82C6-4979-BB53-05F67D6F0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98" y="244725"/>
            <a:ext cx="10058400" cy="1371600"/>
          </a:xfrm>
        </p:spPr>
        <p:txBody>
          <a:bodyPr/>
          <a:lstStyle/>
          <a:p>
            <a:r>
              <a:rPr lang="th-TH" dirty="0"/>
              <a:t>แผนการดำเนินงาน</a:t>
            </a:r>
            <a:r>
              <a:rPr lang="en-GB" dirty="0"/>
              <a:t> </a:t>
            </a:r>
            <a:r>
              <a:rPr lang="en-US" dirty="0"/>
              <a:t>(</a:t>
            </a:r>
            <a:r>
              <a:rPr lang="th-TH" dirty="0"/>
              <a:t>เมย.</a:t>
            </a:r>
            <a:r>
              <a:rPr lang="en-GB" dirty="0"/>
              <a:t>61</a:t>
            </a:r>
            <a:r>
              <a:rPr lang="en-US" dirty="0"/>
              <a:t>- </a:t>
            </a:r>
            <a:r>
              <a:rPr lang="th-TH" dirty="0"/>
              <a:t>ตค.</a:t>
            </a:r>
            <a:r>
              <a:rPr lang="en-GB" dirty="0"/>
              <a:t>62)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28D28-5726-4F9A-8A78-E630126D4F23}"/>
              </a:ext>
            </a:extLst>
          </p:cNvPr>
          <p:cNvSpPr txBox="1"/>
          <p:nvPr/>
        </p:nvSpPr>
        <p:spPr>
          <a:xfrm>
            <a:off x="962098" y="1302219"/>
            <a:ext cx="134018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แต่งตั้งคณะทำงาน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59086-6492-451B-87CD-7D150027D883}"/>
              </a:ext>
            </a:extLst>
          </p:cNvPr>
          <p:cNvSpPr txBox="1"/>
          <p:nvPr/>
        </p:nvSpPr>
        <p:spPr>
          <a:xfrm>
            <a:off x="2433746" y="1302218"/>
            <a:ext cx="137625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ประชุมคณะทำงาน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0C092-80F3-4A6C-B766-DDED55D83D67}"/>
              </a:ext>
            </a:extLst>
          </p:cNvPr>
          <p:cNvSpPr txBox="1"/>
          <p:nvPr/>
        </p:nvSpPr>
        <p:spPr>
          <a:xfrm>
            <a:off x="4719746" y="1309955"/>
            <a:ext cx="137625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ประชุมคณะทำงาน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7C7E5-41ED-407E-A501-10B0B4AA0377}"/>
              </a:ext>
            </a:extLst>
          </p:cNvPr>
          <p:cNvSpPr txBox="1"/>
          <p:nvPr/>
        </p:nvSpPr>
        <p:spPr>
          <a:xfrm>
            <a:off x="8519276" y="1292600"/>
            <a:ext cx="137625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ประชุมคณะทำงาน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AB3F08-DA42-4760-B69B-A4B0212312A2}"/>
              </a:ext>
            </a:extLst>
          </p:cNvPr>
          <p:cNvSpPr txBox="1"/>
          <p:nvPr/>
        </p:nvSpPr>
        <p:spPr>
          <a:xfrm>
            <a:off x="2433746" y="1859467"/>
            <a:ext cx="335163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ประชุมเชิงปฏิบัติการศึกษาการประเมินอายุเด็กในระดับสากล ทิศทางการพัฒนาประเมินอายุเด็กในประเทศไทย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19B09F-4AA5-47A8-82C8-9AAA3177E36B}"/>
              </a:ext>
            </a:extLst>
          </p:cNvPr>
          <p:cNvSpPr txBox="1"/>
          <p:nvPr/>
        </p:nvSpPr>
        <p:spPr>
          <a:xfrm>
            <a:off x="6194885" y="1859467"/>
            <a:ext cx="214407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แนวทางการกำหนดอายุเด็กทางดคี</a:t>
            </a:r>
            <a:endParaRPr lang="en-GB" dirty="0"/>
          </a:p>
        </p:txBody>
      </p:sp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A4C1364F-FC57-4B3A-BD09-1CDFC66A34FA}"/>
              </a:ext>
            </a:extLst>
          </p:cNvPr>
          <p:cNvSpPr/>
          <p:nvPr/>
        </p:nvSpPr>
        <p:spPr>
          <a:xfrm>
            <a:off x="5848205" y="1982364"/>
            <a:ext cx="264082" cy="272226"/>
          </a:xfrm>
          <a:prstGeom prst="notch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E7DF6A-CDB4-441E-BEB6-80000E4F9180}"/>
              </a:ext>
            </a:extLst>
          </p:cNvPr>
          <p:cNvSpPr txBox="1"/>
          <p:nvPr/>
        </p:nvSpPr>
        <p:spPr>
          <a:xfrm>
            <a:off x="2433746" y="2518785"/>
            <a:ext cx="3351638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-</a:t>
            </a:r>
            <a:r>
              <a:rPr lang="en-GB" dirty="0">
                <a:solidFill>
                  <a:schemeClr val="bg2"/>
                </a:solidFill>
              </a:rPr>
              <a:t>30 </a:t>
            </a:r>
            <a:r>
              <a:rPr lang="th-TH" dirty="0">
                <a:solidFill>
                  <a:schemeClr val="bg2"/>
                </a:solidFill>
              </a:rPr>
              <a:t>พค. </a:t>
            </a:r>
            <a:r>
              <a:rPr lang="en-GB" dirty="0">
                <a:solidFill>
                  <a:schemeClr val="bg2"/>
                </a:solidFill>
              </a:rPr>
              <a:t>2561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6BEA5D-FEA5-4545-899C-5F2D0624A3D0}"/>
              </a:ext>
            </a:extLst>
          </p:cNvPr>
          <p:cNvSpPr txBox="1"/>
          <p:nvPr/>
        </p:nvSpPr>
        <p:spPr>
          <a:xfrm>
            <a:off x="2433746" y="2928253"/>
            <a:ext cx="2180718" cy="64633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ออกแบบการเก็บข้อมูลและรูปแบบการวิเคราะห์ข้อมูล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7CDB54-A9BC-43F7-9F11-2910192E8202}"/>
              </a:ext>
            </a:extLst>
          </p:cNvPr>
          <p:cNvSpPr txBox="1"/>
          <p:nvPr/>
        </p:nvSpPr>
        <p:spPr>
          <a:xfrm>
            <a:off x="2433746" y="3585558"/>
            <a:ext cx="2180718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รวบรวมและคัดเลือกภาพรังสีข้อมือ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9483B6-15E6-4EEB-A52A-AB395B1D25D8}"/>
              </a:ext>
            </a:extLst>
          </p:cNvPr>
          <p:cNvSpPr txBox="1"/>
          <p:nvPr/>
        </p:nvSpPr>
        <p:spPr>
          <a:xfrm>
            <a:off x="2433746" y="4015994"/>
            <a:ext cx="2458178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พัฒนา </a:t>
            </a:r>
            <a:r>
              <a:rPr lang="en-GB" dirty="0"/>
              <a:t>Application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BA7F69-EB25-4155-88A5-373F58739407}"/>
              </a:ext>
            </a:extLst>
          </p:cNvPr>
          <p:cNvSpPr txBox="1"/>
          <p:nvPr/>
        </p:nvSpPr>
        <p:spPr>
          <a:xfrm>
            <a:off x="3128852" y="4446430"/>
            <a:ext cx="5275252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รายงานผลโดยรังสีแพทย์ร่วมโครงการ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9EC41C-8F5D-4F14-8FC4-C38B111C9FE5}"/>
              </a:ext>
            </a:extLst>
          </p:cNvPr>
          <p:cNvSpPr txBox="1"/>
          <p:nvPr/>
        </p:nvSpPr>
        <p:spPr>
          <a:xfrm>
            <a:off x="4891923" y="4826736"/>
            <a:ext cx="4495219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วิเคราะห์ข้อมูลข้อมูล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647348-1797-42E9-A3BE-563458668724}"/>
              </a:ext>
            </a:extLst>
          </p:cNvPr>
          <p:cNvSpPr txBox="1"/>
          <p:nvPr/>
        </p:nvSpPr>
        <p:spPr>
          <a:xfrm>
            <a:off x="8459945" y="5180265"/>
            <a:ext cx="3143979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สรุปผลการศึกษา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55AB49-C193-48E7-948B-80497D580B01}"/>
              </a:ext>
            </a:extLst>
          </p:cNvPr>
          <p:cNvSpPr txBox="1"/>
          <p:nvPr/>
        </p:nvSpPr>
        <p:spPr>
          <a:xfrm>
            <a:off x="8926452" y="5579960"/>
            <a:ext cx="267747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ประชุมเชิงปฏิบัติการเพื่อนำข้อมูลมาตรฐานไปพัฒนาระบบกำหนดอายุเด็กในประเทศไทย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6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7051-A697-4E9B-9F03-69C4E19A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เด็กและเยาวชนกระทำผิด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653C-D528-4306-8BC5-C4DD715E4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3564194" cy="3931920"/>
          </a:xfrm>
        </p:spPr>
        <p:txBody>
          <a:bodyPr/>
          <a:lstStyle/>
          <a:p>
            <a:endParaRPr lang="th-TH" dirty="0"/>
          </a:p>
          <a:p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47547-E2C1-4E9D-94FD-E52035C04C07}"/>
              </a:ext>
            </a:extLst>
          </p:cNvPr>
          <p:cNvSpPr txBox="1"/>
          <p:nvPr/>
        </p:nvSpPr>
        <p:spPr>
          <a:xfrm>
            <a:off x="1312606" y="2153474"/>
            <a:ext cx="3246077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เด็กอายุไม่เกิน</a:t>
            </a:r>
            <a:r>
              <a:rPr lang="en-GB" sz="2400" dirty="0"/>
              <a:t>7</a:t>
            </a:r>
            <a:r>
              <a:rPr lang="en-US" sz="2400" dirty="0"/>
              <a:t> </a:t>
            </a:r>
            <a:r>
              <a:rPr lang="th-TH" sz="2400" dirty="0"/>
              <a:t>ปี</a:t>
            </a:r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DFD13-D6AE-4D6E-99FD-3F5A9C133130}"/>
              </a:ext>
            </a:extLst>
          </p:cNvPr>
          <p:cNvSpPr txBox="1"/>
          <p:nvPr/>
        </p:nvSpPr>
        <p:spPr>
          <a:xfrm>
            <a:off x="1260986" y="3146285"/>
            <a:ext cx="3297697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เด็กอายุ </a:t>
            </a:r>
            <a:r>
              <a:rPr lang="en-US" sz="2400" dirty="0"/>
              <a:t>7 </a:t>
            </a:r>
            <a:r>
              <a:rPr lang="th-TH" sz="2400" dirty="0"/>
              <a:t>ปีแต่ไม่เกิน</a:t>
            </a:r>
            <a:r>
              <a:rPr lang="en-US" sz="2400" dirty="0"/>
              <a:t> 14 </a:t>
            </a:r>
            <a:r>
              <a:rPr lang="th-TH" sz="2400" dirty="0"/>
              <a:t>ปี</a:t>
            </a:r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8A154B-E8A2-4491-B5BC-27DF9B6E80E3}"/>
              </a:ext>
            </a:extLst>
          </p:cNvPr>
          <p:cNvSpPr/>
          <p:nvPr/>
        </p:nvSpPr>
        <p:spPr>
          <a:xfrm>
            <a:off x="1224116" y="4254826"/>
            <a:ext cx="3334567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2400" dirty="0"/>
              <a:t>เยาวชนอายุเกิน </a:t>
            </a:r>
            <a:r>
              <a:rPr lang="en-GB" sz="2400" dirty="0"/>
              <a:t>14 </a:t>
            </a:r>
            <a:r>
              <a:rPr lang="th-TH" sz="2400" dirty="0"/>
              <a:t>ปี แต่ไม่เกิน </a:t>
            </a:r>
            <a:r>
              <a:rPr lang="en-GB" sz="2400" dirty="0"/>
              <a:t>17 </a:t>
            </a:r>
            <a:r>
              <a:rPr lang="th-TH" sz="2400" dirty="0"/>
              <a:t>ปี</a:t>
            </a: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86EAF5-3F94-4E04-A856-715D25512186}"/>
              </a:ext>
            </a:extLst>
          </p:cNvPr>
          <p:cNvSpPr/>
          <p:nvPr/>
        </p:nvSpPr>
        <p:spPr>
          <a:xfrm>
            <a:off x="1157749" y="5176006"/>
            <a:ext cx="3334567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th-TH" sz="2400" dirty="0"/>
              <a:t>เยาวชนอายุเกิน </a:t>
            </a:r>
            <a:r>
              <a:rPr lang="en-GB" sz="2400" dirty="0"/>
              <a:t>17 </a:t>
            </a:r>
            <a:r>
              <a:rPr lang="th-TH" sz="2400" dirty="0"/>
              <a:t>ปี แต่ไม่เกิน </a:t>
            </a:r>
            <a:r>
              <a:rPr lang="en-GB" sz="2400" dirty="0"/>
              <a:t>20 </a:t>
            </a:r>
            <a:r>
              <a:rPr lang="th-TH" sz="2400" dirty="0"/>
              <a:t>ปี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8C858F-DA2A-4E80-9F39-40592D7E5BFC}"/>
              </a:ext>
            </a:extLst>
          </p:cNvPr>
          <p:cNvSpPr txBox="1"/>
          <p:nvPr/>
        </p:nvSpPr>
        <p:spPr>
          <a:xfrm>
            <a:off x="6747387" y="2074126"/>
            <a:ext cx="4014020" cy="52322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2"/>
                </a:solidFill>
              </a:rPr>
              <a:t>ไม่ต้องรับโทษ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836C52-9FB9-4D4C-A68A-7FD73CEF02BE}"/>
              </a:ext>
            </a:extLst>
          </p:cNvPr>
          <p:cNvSpPr txBox="1"/>
          <p:nvPr/>
        </p:nvSpPr>
        <p:spPr>
          <a:xfrm>
            <a:off x="6747387" y="2793398"/>
            <a:ext cx="4014020" cy="138499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2"/>
                </a:solidFill>
              </a:rPr>
              <a:t>ไม่ต้องรับโทษ ศาลพิจารณาใช้วิธีการ เช่นว่ากล่าวตักเตือน กำหนดเงื่อนไข คุมประพฤติ ฝึกอบรม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1B0865-8917-414F-8A80-DFCDE8FA6DE8}"/>
              </a:ext>
            </a:extLst>
          </p:cNvPr>
          <p:cNvSpPr txBox="1"/>
          <p:nvPr/>
        </p:nvSpPr>
        <p:spPr>
          <a:xfrm>
            <a:off x="6747387" y="4269135"/>
            <a:ext cx="4014020" cy="52322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2"/>
                </a:solidFill>
              </a:rPr>
              <a:t>ลดมาตราโทษกึ่งหนึ่ง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3AC9D4-FB00-4F0E-AC79-83E84AECC77C}"/>
              </a:ext>
            </a:extLst>
          </p:cNvPr>
          <p:cNvSpPr txBox="1"/>
          <p:nvPr/>
        </p:nvSpPr>
        <p:spPr>
          <a:xfrm>
            <a:off x="6747387" y="5114451"/>
            <a:ext cx="4014020" cy="52322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2"/>
                </a:solidFill>
              </a:rPr>
              <a:t>ลดมาตราโทษหนึ่งในสาม ถึง กึ่งหนึ่ง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1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02A7-8829-440D-864B-F17F7876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เด็กและเยาวชนเป็นผู้เสียหาย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57FD7-1C73-44B2-A94B-2CEF5E233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22AE46-F7A9-4DED-ACF6-169637BD2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227780"/>
              </p:ext>
            </p:extLst>
          </p:nvPr>
        </p:nvGraphicFramePr>
        <p:xfrm>
          <a:off x="1032387" y="2570589"/>
          <a:ext cx="997728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130">
                  <a:extLst>
                    <a:ext uri="{9D8B030D-6E8A-4147-A177-3AD203B41FA5}">
                      <a16:colId xmlns:a16="http://schemas.microsoft.com/office/drawing/2014/main" val="2436006913"/>
                    </a:ext>
                  </a:extLst>
                </a:gridCol>
                <a:gridCol w="2485718">
                  <a:extLst>
                    <a:ext uri="{9D8B030D-6E8A-4147-A177-3AD203B41FA5}">
                      <a16:colId xmlns:a16="http://schemas.microsoft.com/office/drawing/2014/main" val="2078686711"/>
                    </a:ext>
                  </a:extLst>
                </a:gridCol>
                <a:gridCol w="2485718">
                  <a:extLst>
                    <a:ext uri="{9D8B030D-6E8A-4147-A177-3AD203B41FA5}">
                      <a16:colId xmlns:a16="http://schemas.microsoft.com/office/drawing/2014/main" val="677822293"/>
                    </a:ext>
                  </a:extLst>
                </a:gridCol>
                <a:gridCol w="2485718">
                  <a:extLst>
                    <a:ext uri="{9D8B030D-6E8A-4147-A177-3AD203B41FA5}">
                      <a16:colId xmlns:a16="http://schemas.microsoft.com/office/drawing/2014/main" val="2115603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/>
                        <a:t>กฏหมายค้ามนุษย์    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อายุ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โทษ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ปรับ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00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&gt;18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4-15 </a:t>
                      </a:r>
                      <a:r>
                        <a:rPr lang="th-TH" dirty="0"/>
                        <a:t>ปี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81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&gt;15, &lt;18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6-12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120000-240000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80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  <a:r>
                        <a:rPr lang="en-GB" dirty="0"/>
                        <a:t>1</a:t>
                      </a:r>
                      <a:r>
                        <a:rPr lang="en-US" dirty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8-15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160000-300000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10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ค้าประเวณี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&gt;18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60000-300000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7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&gt;15, &lt;18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100000-300000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97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&lt;15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200000-400000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88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54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983C-0D59-4101-B992-178367B3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หลักฐานทางอายุ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65DBD-F6D6-4EA3-9A7B-A7A25C9F5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761" y="1822901"/>
            <a:ext cx="5496232" cy="2740687"/>
          </a:xfrm>
        </p:spPr>
        <p:txBody>
          <a:bodyPr>
            <a:normAutofit/>
          </a:bodyPr>
          <a:lstStyle/>
          <a:p>
            <a:r>
              <a:rPr lang="th-TH" sz="2400" b="1" dirty="0"/>
              <a:t>สูติบัตร</a:t>
            </a:r>
          </a:p>
          <a:p>
            <a:r>
              <a:rPr lang="th-TH" sz="2400" b="1" dirty="0"/>
              <a:t>สำเนาทะเบียนบ้าน</a:t>
            </a:r>
          </a:p>
          <a:p>
            <a:r>
              <a:rPr lang="th-TH" sz="2400" b="1" dirty="0"/>
              <a:t>สำเนาบัตรประชาชน</a:t>
            </a:r>
          </a:p>
          <a:p>
            <a:r>
              <a:rPr lang="th-TH" sz="2400" b="1" dirty="0"/>
              <a:t>หนังสือรับรองจากทะเบียนราษฏร์ ซึ่งนายทะเบียนรับรอง</a:t>
            </a:r>
          </a:p>
          <a:p>
            <a:r>
              <a:rPr lang="th-TH" sz="2400" b="1" dirty="0"/>
              <a:t>หนังสีอรับรองของโรงเรียนซึ่งผู้ต้องหาเรียนหรือเคยเรียน</a:t>
            </a:r>
            <a:endParaRPr lang="en-GB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CAFC0-70B0-4534-86ED-182683C935D9}"/>
              </a:ext>
            </a:extLst>
          </p:cNvPr>
          <p:cNvSpPr txBox="1"/>
          <p:nvPr/>
        </p:nvSpPr>
        <p:spPr>
          <a:xfrm>
            <a:off x="1976284" y="4719484"/>
            <a:ext cx="6083709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การกำหนดอายุทางการแพทย์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7564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3C78-C5FB-440B-ACD8-44457274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48" y="397869"/>
            <a:ext cx="11419530" cy="105003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th-TH" b="1" dirty="0"/>
              <a:t>การกำหนดอายุทางการแพทย์</a:t>
            </a:r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B49EA5-07F3-4D90-9301-DADD775A3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956" y="1447908"/>
            <a:ext cx="8342119" cy="501222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C70AF2-29ED-4F02-986B-45B4C9E8DBAF}"/>
              </a:ext>
            </a:extLst>
          </p:cNvPr>
          <p:cNvSpPr/>
          <p:nvPr/>
        </p:nvSpPr>
        <p:spPr>
          <a:xfrm>
            <a:off x="7259359" y="1521673"/>
            <a:ext cx="1095884" cy="9423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50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6CB2-700E-4720-AABF-19BEDC93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1058"/>
            <a:ext cx="5543405" cy="13716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Physial</a:t>
            </a:r>
            <a:r>
              <a:rPr lang="en-GB" dirty="0"/>
              <a:t> examination and secondary sex </a:t>
            </a:r>
            <a:r>
              <a:rPr lang="en-GB" dirty="0" err="1"/>
              <a:t>charactoristic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4551A6-F492-44C6-AB23-41C48BC68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236" y="2679898"/>
            <a:ext cx="2806022" cy="363323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07B1DB-E4AE-4C8B-9876-8239E4AEE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205" y="507870"/>
            <a:ext cx="4585960" cy="591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8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D070-386A-4A8C-A2EA-0E74658C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832" y="431250"/>
            <a:ext cx="10058400" cy="1371600"/>
          </a:xfrm>
        </p:spPr>
        <p:txBody>
          <a:bodyPr/>
          <a:lstStyle/>
          <a:p>
            <a:r>
              <a:rPr lang="en-GB" dirty="0"/>
              <a:t>Dental 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A1AEE-E78F-4073-B8AC-2D1F43CC2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32" y="1599739"/>
            <a:ext cx="4399376" cy="2419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56DA50-5158-4C36-A415-BFE3F3F4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390" y="4019396"/>
            <a:ext cx="4286250" cy="2447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51D12A-F644-4C51-85C1-9587CD108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341" y="511246"/>
            <a:ext cx="4807299" cy="3402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36DCC1-04EA-4626-B431-B7A4F5878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32" y="4093606"/>
            <a:ext cx="2328252" cy="2188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9AD875-5776-4EB3-B480-49AF63AA9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3689" y="4093605"/>
            <a:ext cx="3222652" cy="218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7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3D707-87EE-441A-A7D4-42088F6F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3519160" cy="1371600"/>
          </a:xfrm>
        </p:spPr>
        <p:txBody>
          <a:bodyPr/>
          <a:lstStyle/>
          <a:p>
            <a:r>
              <a:rPr lang="en-GB" dirty="0"/>
              <a:t>Bone 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5641D9-5134-49A1-83DF-CAE048A16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02" y="1"/>
            <a:ext cx="5037172" cy="648456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588724-4CE0-49D1-A528-6D45D70A5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796" y="2230580"/>
            <a:ext cx="4264503" cy="29293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B6F754-CBCA-42AE-A69A-DB9FA6E87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299" y="642594"/>
            <a:ext cx="6802432" cy="54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BE13-E76D-47DE-8940-745CEA9114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h-TH" dirty="0"/>
              <a:t>คณะทำงานประเมินอายุเด็กทางคดี </a:t>
            </a:r>
            <a:br>
              <a:rPr lang="en-GB" dirty="0"/>
            </a:br>
            <a:r>
              <a:rPr lang="th-TH" dirty="0"/>
              <a:t>สำนักบริหารการสาธารณสุข สป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18A26-77B9-4A28-9F06-BC384766A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60" y="2014194"/>
            <a:ext cx="10009539" cy="3173875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th-TH" sz="3000" b="1" dirty="0"/>
              <a:t>คู่มือ</a:t>
            </a:r>
          </a:p>
          <a:p>
            <a:r>
              <a:rPr lang="th-TH" sz="3000" b="1" dirty="0"/>
              <a:t>ฝึกอบรม</a:t>
            </a:r>
          </a:p>
          <a:p>
            <a:r>
              <a:rPr lang="th-TH" sz="3000" b="1" dirty="0"/>
              <a:t>รพ</a:t>
            </a:r>
            <a:r>
              <a:rPr lang="en-GB" sz="3000" b="1" dirty="0"/>
              <a:t>.</a:t>
            </a:r>
            <a:r>
              <a:rPr lang="th-TH" sz="3000" b="1" dirty="0"/>
              <a:t> นำร่อง</a:t>
            </a:r>
            <a:endParaRPr lang="en-GB" sz="3000" b="1" dirty="0"/>
          </a:p>
          <a:p>
            <a:r>
              <a:rPr lang="th-TH" sz="3000" b="1" dirty="0"/>
              <a:t>ใช้งานทั่วประเทศ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B3AAB-DED5-42FD-8581-EE080E0336C0}"/>
              </a:ext>
            </a:extLst>
          </p:cNvPr>
          <p:cNvSpPr txBox="1"/>
          <p:nvPr/>
        </p:nvSpPr>
        <p:spPr>
          <a:xfrm>
            <a:off x="1115659" y="5188069"/>
            <a:ext cx="996068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Intersection </a:t>
            </a:r>
          </a:p>
          <a:p>
            <a:r>
              <a:rPr lang="en-GB" dirty="0"/>
              <a:t>2SD ( 95% Population)</a:t>
            </a:r>
          </a:p>
        </p:txBody>
      </p:sp>
    </p:spTree>
    <p:extLst>
      <p:ext uri="{BB962C8B-B14F-4D97-AF65-F5344CB8AC3E}">
        <p14:creationId xmlns:p14="http://schemas.microsoft.com/office/powerpoint/2010/main" val="1658979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3543</TotalTime>
  <Words>634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DilleniaUPC</vt:lpstr>
      <vt:lpstr>Savon</vt:lpstr>
      <vt:lpstr>โครงการพัฒนามาตรฐานการตรวจประเมินอายุเด็กในประเทศไทย</vt:lpstr>
      <vt:lpstr>เด็กและเยาวชนกระทำผิด</vt:lpstr>
      <vt:lpstr>เด็กและเยาวชนเป็นผู้เสียหาย</vt:lpstr>
      <vt:lpstr>หลักฐานทางอายุ</vt:lpstr>
      <vt:lpstr>การกำหนดอายุทางการแพทย์</vt:lpstr>
      <vt:lpstr>Physial examination and secondary sex charactoristic</vt:lpstr>
      <vt:lpstr>Dental age</vt:lpstr>
      <vt:lpstr>Bone age</vt:lpstr>
      <vt:lpstr>คณะทำงานประเมินอายุเด็กทางคดี  สำนักบริหารการสาธารณสุข สป</vt:lpstr>
      <vt:lpstr>ปัญหา</vt:lpstr>
      <vt:lpstr>ปัญหา G &amp; P</vt:lpstr>
      <vt:lpstr>Age Assessment: A Technical Note United Nations Children's Fund (UNICEF) </vt:lpstr>
      <vt:lpstr>วัตถุประสงค์</vt:lpstr>
      <vt:lpstr>การวางแผนวิจัย</vt:lpstr>
      <vt:lpstr>PowerPoint Presentation</vt:lpstr>
      <vt:lpstr>แผนการดำเนินงาน (เมย.61- ตค.62)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แนวทางการประเมินอายุเด็กในประเทศไทย</dc:title>
  <dc:creator>Sara-Air Tara</dc:creator>
  <cp:lastModifiedBy>Sara-Air Tara</cp:lastModifiedBy>
  <cp:revision>32</cp:revision>
  <dcterms:created xsi:type="dcterms:W3CDTF">2018-04-20T13:29:37Z</dcterms:created>
  <dcterms:modified xsi:type="dcterms:W3CDTF">2018-04-23T00:33:00Z</dcterms:modified>
</cp:coreProperties>
</file>